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04" r:id="rId3"/>
    <p:sldId id="305" r:id="rId4"/>
    <p:sldId id="285" r:id="rId5"/>
    <p:sldId id="293" r:id="rId6"/>
    <p:sldId id="295" r:id="rId7"/>
    <p:sldId id="284" r:id="rId8"/>
    <p:sldId id="286" r:id="rId9"/>
    <p:sldId id="287" r:id="rId10"/>
    <p:sldId id="288" r:id="rId11"/>
    <p:sldId id="289" r:id="rId12"/>
    <p:sldId id="290" r:id="rId13"/>
    <p:sldId id="291" r:id="rId14"/>
    <p:sldId id="303" r:id="rId15"/>
    <p:sldId id="306" r:id="rId16"/>
    <p:sldId id="315" r:id="rId17"/>
    <p:sldId id="314" r:id="rId18"/>
    <p:sldId id="316" r:id="rId19"/>
    <p:sldId id="307" r:id="rId20"/>
    <p:sldId id="308" r:id="rId21"/>
    <p:sldId id="309" r:id="rId22"/>
    <p:sldId id="310" r:id="rId23"/>
    <p:sldId id="311" r:id="rId24"/>
    <p:sldId id="312" r:id="rId25"/>
    <p:sldId id="317" r:id="rId26"/>
    <p:sldId id="294" r:id="rId27"/>
    <p:sldId id="301" r:id="rId28"/>
    <p:sldId id="296" r:id="rId29"/>
    <p:sldId id="297" r:id="rId30"/>
    <p:sldId id="298" r:id="rId31"/>
    <p:sldId id="299" r:id="rId32"/>
    <p:sldId id="30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" y="-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30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73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30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6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3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68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56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3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9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879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1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6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93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ps/documentation/android-sdk/intro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Móviles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Telemática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DE SISTEMAS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s" dirty="0" smtClean="0"/>
              <a:t>iseño de medios interactivos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1840" y="353427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NOTA: Se retorna true para darle continuidad al gesto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604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DOWN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1211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MOVE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2818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UP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11" idx="1"/>
          </p:cNvCxnSpPr>
          <p:nvPr/>
        </p:nvCxnSpPr>
        <p:spPr>
          <a:xfrm>
            <a:off x="4388132" y="2751770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04202" y="2754279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1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echa en U 21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3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3"/>
            <a:endCxn id="16" idx="1"/>
          </p:cNvCxnSpPr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121746" y="325616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latin typeface="+mj-lt"/>
              </a:rPr>
              <a:t>Se utiliza el </a:t>
            </a:r>
            <a:r>
              <a:rPr lang="es-ES" i="1" dirty="0" err="1" smtClean="0">
                <a:latin typeface="+mj-lt"/>
              </a:rPr>
              <a:t>Intent</a:t>
            </a:r>
            <a:r>
              <a:rPr lang="es-ES" i="1" dirty="0" smtClean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para navegar de una actividad a </a:t>
            </a:r>
            <a:r>
              <a:rPr lang="es-ES" dirty="0" smtClean="0">
                <a:latin typeface="+mj-lt"/>
              </a:rPr>
              <a:t>otra. Por ejemplo navegar de la actividad 1 a la 2</a:t>
            </a:r>
            <a:endParaRPr lang="es-E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18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59632" y="3051957"/>
            <a:ext cx="6768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El código es muy simple. Por ejemplo, estando en la Activity1 se puede ir a la Activity2 </a:t>
            </a:r>
            <a:r>
              <a:rPr lang="es-ES" dirty="0" err="1" smtClean="0">
                <a:latin typeface="+mj-lt"/>
              </a:rPr>
              <a:t>asi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 smtClean="0">
              <a:latin typeface="+mj-lt"/>
            </a:endParaRP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</a:t>
            </a:r>
            <a:r>
              <a:rPr lang="es-ES" dirty="0" smtClean="0">
                <a:latin typeface="Consolas" panose="020B0609020204030204" pitchFamily="49" charset="0"/>
              </a:rPr>
              <a:t>(i);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9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0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982315"/>
            <a:ext cx="6768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Se puede usar el </a:t>
            </a:r>
            <a:r>
              <a:rPr lang="es-ES" dirty="0" err="1" smtClean="0">
                <a:latin typeface="+mj-lt"/>
              </a:rPr>
              <a:t>intent</a:t>
            </a:r>
            <a:r>
              <a:rPr lang="es-ES" dirty="0" smtClean="0">
                <a:latin typeface="+mj-lt"/>
              </a:rPr>
              <a:t> para enviar variables de una actividad a la otra. Por ejemp</a:t>
            </a:r>
            <a:r>
              <a:rPr lang="es-ES" dirty="0" smtClean="0">
                <a:latin typeface="+mj-lt"/>
              </a:rPr>
              <a:t>lo desde Acitivity1 puedo mandar un entero almacenado en </a:t>
            </a:r>
            <a:r>
              <a:rPr lang="es-ES" dirty="0" err="1" smtClean="0">
                <a:latin typeface="+mj-lt"/>
              </a:rPr>
              <a:t>miVariable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 smtClean="0">
              <a:latin typeface="+mj-lt"/>
            </a:endParaRP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i.putExtra</a:t>
            </a:r>
            <a:r>
              <a:rPr lang="es-ES" dirty="0" smtClean="0">
                <a:latin typeface="Consolas" panose="020B0609020204030204" pitchFamily="49" charset="0"/>
              </a:rPr>
              <a:t>("&lt;CLAVE&gt;", </a:t>
            </a:r>
            <a:r>
              <a:rPr lang="es-ES" dirty="0" err="1" smtClean="0">
                <a:latin typeface="Consolas" panose="020B0609020204030204" pitchFamily="49" charset="0"/>
              </a:rPr>
              <a:t>miVariable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  <a:endParaRPr lang="es-ES" dirty="0" smtClean="0">
              <a:latin typeface="Consolas" panose="020B0609020204030204" pitchFamily="49" charset="0"/>
            </a:endParaRP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</a:t>
            </a:r>
            <a:r>
              <a:rPr lang="es-ES" i="1" dirty="0" err="1" smtClean="0">
                <a:latin typeface="Consolas" panose="020B0609020204030204" pitchFamily="49" charset="0"/>
              </a:rPr>
              <a:t>requestCode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2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5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7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3919118" y="1902195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8151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Y desde Activity2 se puede recibir esa variable, por ejemplo, en el </a:t>
            </a:r>
            <a:r>
              <a:rPr lang="es-ES" dirty="0" err="1" smtClean="0">
                <a:latin typeface="+mj-lt"/>
              </a:rPr>
              <a:t>onCreate</a:t>
            </a:r>
            <a:r>
              <a:rPr lang="es-ES" dirty="0" smtClean="0">
                <a:latin typeface="+mj-lt"/>
              </a:rPr>
              <a:t>().</a:t>
            </a:r>
          </a:p>
          <a:p>
            <a:r>
              <a:rPr lang="es-ES" dirty="0" smtClean="0">
                <a:latin typeface="+mj-lt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protected </a:t>
            </a: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onCreate</a:t>
            </a:r>
            <a:r>
              <a:rPr lang="en-US" dirty="0">
                <a:latin typeface="Consolas" panose="020B0609020204030204" pitchFamily="49" charset="0"/>
              </a:rPr>
              <a:t>(Bundle </a:t>
            </a:r>
            <a:r>
              <a:rPr lang="en-US" dirty="0" err="1">
                <a:latin typeface="Consolas" panose="020B0609020204030204" pitchFamily="49" charset="0"/>
              </a:rPr>
              <a:t>savedInstanceState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</a:rPr>
              <a:t> …</a:t>
            </a:r>
          </a:p>
          <a:p>
            <a:r>
              <a:rPr lang="es-ES" dirty="0" smtClean="0">
                <a:latin typeface="Consolas" panose="020B0609020204030204" pitchFamily="49" charset="0"/>
              </a:rPr>
              <a:t>  </a:t>
            </a:r>
            <a:r>
              <a:rPr lang="es-ES" dirty="0" err="1" smtClean="0">
                <a:latin typeface="Consolas" panose="020B0609020204030204" pitchFamily="49" charset="0"/>
              </a:rPr>
              <a:t>int</a:t>
            </a:r>
            <a:r>
              <a:rPr lang="es-ES" dirty="0" smtClean="0"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latin typeface="Consolas" panose="020B0609020204030204" pitchFamily="49" charset="0"/>
              </a:rPr>
              <a:t>miVariable</a:t>
            </a:r>
            <a:r>
              <a:rPr lang="es-ES" dirty="0" smtClean="0">
                <a:latin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</a:rPr>
              <a:t>getIntent</a:t>
            </a:r>
            <a:r>
              <a:rPr lang="es-ES" dirty="0">
                <a:latin typeface="Consolas" panose="020B0609020204030204" pitchFamily="49" charset="0"/>
              </a:rPr>
              <a:t>().</a:t>
            </a:r>
            <a:r>
              <a:rPr lang="es-ES" dirty="0" err="1">
                <a:latin typeface="Consolas" panose="020B0609020204030204" pitchFamily="49" charset="0"/>
              </a:rPr>
              <a:t>getExtras</a:t>
            </a:r>
            <a:r>
              <a:rPr lang="es-ES" dirty="0">
                <a:latin typeface="Consolas" panose="020B0609020204030204" pitchFamily="49" charset="0"/>
              </a:rPr>
              <a:t>().</a:t>
            </a:r>
            <a:r>
              <a:rPr lang="es-ES" dirty="0" err="1">
                <a:latin typeface="Consolas" panose="020B0609020204030204" pitchFamily="49" charset="0"/>
              </a:rPr>
              <a:t>getInt</a:t>
            </a:r>
            <a:r>
              <a:rPr lang="es-ES" dirty="0">
                <a:latin typeface="Consolas" panose="020B0609020204030204" pitchFamily="49" charset="0"/>
              </a:rPr>
              <a:t>("</a:t>
            </a:r>
            <a:r>
              <a:rPr lang="es-ES" dirty="0" err="1">
                <a:latin typeface="Consolas" panose="020B0609020204030204" pitchFamily="49" charset="0"/>
              </a:rPr>
              <a:t>actualColor</a:t>
            </a:r>
            <a:r>
              <a:rPr lang="es-ES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</a:rPr>
              <a:t> …</a:t>
            </a:r>
          </a:p>
          <a:p>
            <a:r>
              <a:rPr lang="es-ES" dirty="0">
                <a:latin typeface="Consolas" panose="020B0609020204030204" pitchFamily="49" charset="0"/>
              </a:rPr>
              <a:t>}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902195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7079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Intents + callbacks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puede requerir datos a cualquier actividad que llame. Si llama a la Activity2 puede pedirle datos cuando esta última finalice su ejecución.</a:t>
            </a:r>
          </a:p>
          <a:p>
            <a:endParaRPr lang="es-ES" dirty="0"/>
          </a:p>
          <a:p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 i = new </a:t>
            </a:r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this</a:t>
            </a:r>
            <a:r>
              <a:rPr lang="es-ES" dirty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REQUEST_CODE);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0776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puede requerir datos a cualquier actividad que llame. Si llama a la Activity2 puede pedirle datos cuando esta última finalice su ejecución.</a:t>
            </a:r>
          </a:p>
          <a:p>
            <a:endParaRPr lang="es-ES" dirty="0"/>
          </a:p>
          <a:p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 i = new </a:t>
            </a:r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this</a:t>
            </a:r>
            <a:r>
              <a:rPr lang="es-ES" dirty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REQUEST_CODE);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259717" y="3522155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REQUEST_CODE es un entero que define el desarrollador.</a:t>
            </a:r>
            <a:endParaRPr lang="es-CO" dirty="0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5209301" y="3891487"/>
            <a:ext cx="105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1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40580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Referenciar Views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533863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</a:t>
            </a:r>
            <a:r>
              <a:rPr lang="es-ES" dirty="0" err="1" smtClean="0"/>
              <a:t>intent</a:t>
            </a:r>
            <a:r>
              <a:rPr lang="es-ES" dirty="0" smtClean="0"/>
              <a:t> nos permite devolver información gracias a los extras.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961744" y="3903195"/>
            <a:ext cx="105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723878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método </a:t>
            </a:r>
            <a:r>
              <a:rPr lang="es-ES" dirty="0" err="1" smtClean="0"/>
              <a:t>setResult</a:t>
            </a:r>
            <a:r>
              <a:rPr lang="es-ES" dirty="0" smtClean="0"/>
              <a:t> permite responder con un estado y el </a:t>
            </a:r>
            <a:r>
              <a:rPr lang="es-ES" dirty="0" err="1" smtClean="0"/>
              <a:t>intent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707904" y="4093210"/>
            <a:ext cx="2304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831600"/>
            <a:ext cx="244827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En este caso el estado es el RESULT_OK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707904" y="4093210"/>
            <a:ext cx="2304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5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un dato usando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evento,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4064754"/>
            <a:ext cx="244827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Finalmente </a:t>
            </a:r>
            <a:r>
              <a:rPr lang="es-ES" dirty="0" err="1" smtClean="0"/>
              <a:t>finish</a:t>
            </a:r>
            <a:r>
              <a:rPr lang="es-ES" dirty="0" smtClean="0"/>
              <a:t>() permite cerrar la actividad.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2123728" y="4326364"/>
            <a:ext cx="388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9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" y="2715766"/>
            <a:ext cx="695758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espera el dato sobrescribiendo el método </a:t>
            </a:r>
            <a:r>
              <a:rPr lang="es-ES" dirty="0" err="1" smtClean="0">
                <a:latin typeface="+mj-lt"/>
              </a:rPr>
              <a:t>onAcivityResult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>
              <a:latin typeface="+mj-lt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@</a:t>
            </a:r>
            <a:r>
              <a:rPr lang="es-ES" sz="1200" dirty="0" err="1" smtClean="0">
                <a:latin typeface="Consolas" panose="020B0609020204030204" pitchFamily="49" charset="0"/>
              </a:rPr>
              <a:t>Override</a:t>
            </a:r>
            <a:endParaRPr lang="es-ES" sz="1200" dirty="0" smtClean="0">
              <a:latin typeface="Consolas" panose="020B0609020204030204" pitchFamily="49" charset="0"/>
            </a:endParaRPr>
          </a:p>
          <a:p>
            <a:r>
              <a:rPr lang="es-ES" sz="1200" dirty="0" err="1" smtClean="0">
                <a:latin typeface="Consolas" panose="020B0609020204030204" pitchFamily="49" charset="0"/>
              </a:rPr>
              <a:t>protected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void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onActivityResult</a:t>
            </a:r>
            <a:r>
              <a:rPr lang="es-ES" sz="1200" dirty="0" smtClean="0">
                <a:latin typeface="Consolas" panose="020B0609020204030204" pitchFamily="49" charset="0"/>
              </a:rPr>
              <a:t>(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requestCode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resultCode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Intent</a:t>
            </a:r>
            <a:r>
              <a:rPr lang="es-ES" sz="1200" dirty="0" smtClean="0">
                <a:latin typeface="Consolas" panose="020B0609020204030204" pitchFamily="49" charset="0"/>
              </a:rPr>
              <a:t> data) {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        </a:t>
            </a:r>
            <a:r>
              <a:rPr lang="es-ES" sz="1200" dirty="0" err="1">
                <a:latin typeface="Consolas" panose="020B0609020204030204" pitchFamily="49" charset="0"/>
              </a:rPr>
              <a:t>if</a:t>
            </a:r>
            <a:r>
              <a:rPr lang="es-ES" sz="1200" dirty="0">
                <a:latin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</a:rPr>
              <a:t>requestCode</a:t>
            </a:r>
            <a:r>
              <a:rPr lang="es-ES" sz="1200" dirty="0">
                <a:latin typeface="Consolas" panose="020B0609020204030204" pitchFamily="49" charset="0"/>
              </a:rPr>
              <a:t> == REQUEST_CODE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</a:rPr>
              <a:t>&amp;&amp; </a:t>
            </a:r>
            <a:r>
              <a:rPr lang="es-ES" sz="1200" dirty="0" err="1">
                <a:latin typeface="Consolas" panose="020B0609020204030204" pitchFamily="49" charset="0"/>
              </a:rPr>
              <a:t>resultCode</a:t>
            </a:r>
            <a:r>
              <a:rPr lang="es-ES" sz="1200" dirty="0">
                <a:latin typeface="Consolas" panose="020B0609020204030204" pitchFamily="49" charset="0"/>
              </a:rPr>
              <a:t> == RESULT_OK){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...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}</a:t>
            </a:r>
            <a:endParaRPr lang="es-ES" sz="1200" dirty="0" smtClean="0">
              <a:latin typeface="Consolas" panose="020B0609020204030204" pitchFamily="49" charset="0"/>
            </a:endParaRPr>
          </a:p>
          <a:p>
            <a:endParaRPr lang="es-ES" dirty="0" smtClean="0">
              <a:latin typeface="+mj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556411" y="3795886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Puede valer:</a:t>
            </a:r>
          </a:p>
          <a:p>
            <a:r>
              <a:rPr lang="es-ES" dirty="0" smtClean="0"/>
              <a:t>RESULT_OK</a:t>
            </a:r>
          </a:p>
          <a:p>
            <a:r>
              <a:rPr lang="es-CO" dirty="0"/>
              <a:t>RESULT_CANCELED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4873225" y="4057496"/>
            <a:ext cx="1683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4873225" y="3723878"/>
            <a:ext cx="0" cy="3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" y="2715766"/>
            <a:ext cx="695758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espera el dato sobrescribiendo el método </a:t>
            </a:r>
            <a:r>
              <a:rPr lang="es-ES" dirty="0" err="1" smtClean="0">
                <a:latin typeface="+mj-lt"/>
              </a:rPr>
              <a:t>onAcivityResult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>
              <a:latin typeface="+mj-lt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@</a:t>
            </a:r>
            <a:r>
              <a:rPr lang="es-ES" sz="1200" dirty="0" err="1" smtClean="0">
                <a:latin typeface="Consolas" panose="020B0609020204030204" pitchFamily="49" charset="0"/>
              </a:rPr>
              <a:t>Override</a:t>
            </a:r>
            <a:endParaRPr lang="es-ES" sz="1200" dirty="0" smtClean="0">
              <a:latin typeface="Consolas" panose="020B0609020204030204" pitchFamily="49" charset="0"/>
            </a:endParaRPr>
          </a:p>
          <a:p>
            <a:r>
              <a:rPr lang="es-ES" sz="1200" dirty="0" err="1" smtClean="0">
                <a:latin typeface="Consolas" panose="020B0609020204030204" pitchFamily="49" charset="0"/>
              </a:rPr>
              <a:t>protected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void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onActivityResult</a:t>
            </a:r>
            <a:r>
              <a:rPr lang="es-ES" sz="1200" dirty="0" smtClean="0">
                <a:latin typeface="Consolas" panose="020B0609020204030204" pitchFamily="49" charset="0"/>
              </a:rPr>
              <a:t>(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requestCode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resultCode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Intent</a:t>
            </a:r>
            <a:r>
              <a:rPr lang="es-ES" sz="1200" dirty="0" smtClean="0">
                <a:latin typeface="Consolas" panose="020B0609020204030204" pitchFamily="49" charset="0"/>
              </a:rPr>
              <a:t> data) {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        </a:t>
            </a:r>
            <a:r>
              <a:rPr lang="es-ES" sz="1200" dirty="0" err="1">
                <a:latin typeface="Consolas" panose="020B0609020204030204" pitchFamily="49" charset="0"/>
              </a:rPr>
              <a:t>if</a:t>
            </a:r>
            <a:r>
              <a:rPr lang="es-ES" sz="1200" dirty="0">
                <a:latin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</a:rPr>
              <a:t>requestCode</a:t>
            </a:r>
            <a:r>
              <a:rPr lang="es-ES" sz="1200" dirty="0">
                <a:latin typeface="Consolas" panose="020B0609020204030204" pitchFamily="49" charset="0"/>
              </a:rPr>
              <a:t> == REQUEST_CODE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</a:rPr>
              <a:t>&amp;&amp; </a:t>
            </a:r>
            <a:r>
              <a:rPr lang="es-ES" sz="1200" dirty="0" err="1">
                <a:latin typeface="Consolas" panose="020B0609020204030204" pitchFamily="49" charset="0"/>
              </a:rPr>
              <a:t>resultCode</a:t>
            </a:r>
            <a:r>
              <a:rPr lang="es-ES" sz="1200" dirty="0">
                <a:latin typeface="Consolas" panose="020B0609020204030204" pitchFamily="49" charset="0"/>
              </a:rPr>
              <a:t> == RESULT_OK){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...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}</a:t>
            </a:r>
            <a:endParaRPr lang="es-ES" sz="1200" dirty="0" smtClean="0">
              <a:latin typeface="Consolas" panose="020B0609020204030204" pitchFamily="49" charset="0"/>
            </a:endParaRPr>
          </a:p>
          <a:p>
            <a:endParaRPr lang="es-ES" dirty="0" smtClean="0">
              <a:latin typeface="+mj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556411" y="3795886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Corresponde al valor con el que inicialmente llamamos a Activity2</a:t>
            </a:r>
            <a:endParaRPr lang="es-CO" dirty="0"/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2339752" y="4057496"/>
            <a:ext cx="4216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339752" y="3723878"/>
            <a:ext cx="0" cy="3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1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ACTIVIDAD EN CLASE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3018569" cy="3017520"/>
          </a:xfrm>
        </p:spPr>
        <p:txBody>
          <a:bodyPr/>
          <a:lstStyle/>
          <a:p>
            <a:r>
              <a:rPr lang="es-ES" dirty="0" smtClean="0"/>
              <a:t>Cree una actividad principal que tenga un botón de configuración. El botón de configuración me permite cambiar el color de la actividad principal.</a:t>
            </a:r>
          </a:p>
          <a:p>
            <a:r>
              <a:rPr lang="es-ES" dirty="0" smtClean="0"/>
              <a:t>La actividad tendrá cuatro botones y para seleccionar el color, el usuario debe arrastrar el botón hasta la zona inferior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3995936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7020272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engran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4035" y="1635646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>
            <a:stCxn id="1026" idx="1"/>
          </p:cNvCxnSpPr>
          <p:nvPr/>
        </p:nvCxnSpPr>
        <p:spPr>
          <a:xfrm>
            <a:off x="5585298" y="1806278"/>
            <a:ext cx="141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5652120" y="386789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7183388" y="2283718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Black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7164288" y="2749860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White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164288" y="3216001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Blue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8109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RETO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FECHA DE ENTREGA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6 </a:t>
            </a:r>
            <a:r>
              <a:rPr lang="es-ES" smtClean="0"/>
              <a:t>de </a:t>
            </a:r>
            <a:r>
              <a:rPr lang="es-ES" smtClean="0"/>
              <a:t>AGOSTO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675" t="10800" r="42241" b="9400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pic>
        <p:nvPicPr>
          <p:cNvPr id="1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87883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028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5904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l="14169" t="26200" r="64569" b="8000"/>
          <a:stretch/>
        </p:blipFill>
        <p:spPr>
          <a:xfrm>
            <a:off x="3703498" y="1427906"/>
            <a:ext cx="1788118" cy="3112649"/>
          </a:xfrm>
          <a:prstGeom prst="rect">
            <a:avLst/>
          </a:prstGeom>
          <a:scene3d>
            <a:camera prst="perspectiveRight">
              <a:rot lat="0" lon="19199990" rev="0"/>
            </a:camera>
            <a:lightRig rig="threePt" dir="t"/>
          </a:scene3d>
        </p:spPr>
      </p:pic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283968" y="2174496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040632" y="2931790"/>
            <a:ext cx="899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5059568" y="401191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Permite agregar nuevos lugares para que la app los recuerde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Este marcador está puesto donde se encuentre ubicada la persona</a:t>
            </a:r>
            <a:endParaRPr lang="es-CO" sz="11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907000" y="2781867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marcador está puesto donde se encuentre ubicada la persona</a:t>
            </a:r>
            <a:endParaRPr lang="es-CO" sz="11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5940152" y="379646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cajón de información dirá información acerca del estado de la persona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5908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169" t="26200" r="64569" b="8000"/>
          <a:stretch/>
        </p:blipFill>
        <p:spPr>
          <a:xfrm>
            <a:off x="3654252" y="1386547"/>
            <a:ext cx="1880484" cy="3273435"/>
          </a:xfrm>
          <a:prstGeom prst="rect">
            <a:avLst/>
          </a:prstGeom>
          <a:scene3d>
            <a:camera prst="perspectiveRight">
              <a:rot lat="0" lon="19499996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752600" y="2345461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implementación es libre, pero poder normar y marcar el lugar.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información del marcado que debe ofrecer es a cuántos metros se encuentra el usuario del lugar.</a:t>
            </a:r>
            <a:endParaRPr lang="es-CO" sz="1100" dirty="0"/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Referenciar Views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473612" y="4443957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XML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2051719" y="4443958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JAVA</a:t>
            </a:r>
            <a:endParaRPr lang="es-CO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05447" y="1491630"/>
            <a:ext cx="415650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.onCreate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s-CO" altLang="es-CO" sz="10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s-CO" altLang="es-CO" sz="1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s-CO" altLang="es-CO" sz="10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94860" y="1491630"/>
            <a:ext cx="4320480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:layout_marginTop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"15dp"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:layout_marginLeft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:layout_marginRight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:textColor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"#9F4898"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Widget.AppCompat.Button.Borderless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890646" y="3752519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s-CO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CO" altLang="es-CO" dirty="0" err="1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lang="es-CO" altLang="es-CO" dirty="0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CO" altLang="es-CO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"@+id</a:t>
            </a:r>
            <a:r>
              <a:rPr lang="es-CO" altLang="es-CO" dirty="0" smtClean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/&lt;IDENTIFICADOR&gt;"</a:t>
            </a:r>
            <a:endParaRPr lang="es-CO" dirty="0"/>
          </a:p>
        </p:txBody>
      </p:sp>
      <p:sp>
        <p:nvSpPr>
          <p:cNvPr id="12" name="Rectángulo 11"/>
          <p:cNvSpPr/>
          <p:nvPr/>
        </p:nvSpPr>
        <p:spPr>
          <a:xfrm>
            <a:off x="378021" y="3690964"/>
            <a:ext cx="40113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&lt;VIEW&gt; &lt;referencia&gt; = </a:t>
            </a:r>
            <a:r>
              <a:rPr lang="es-CO" altLang="es-CO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s-CO" altLang="es-CO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(R.id</a:t>
            </a:r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i="1" dirty="0" smtClean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&lt;IDENTIFICADOR&gt;</a:t>
            </a:r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CO" altLang="es-CO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s-CO" altLang="es-CO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CO" altLang="es-CO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8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4169" t="27226" r="65750" b="7675"/>
          <a:stretch/>
        </p:blipFill>
        <p:spPr>
          <a:xfrm>
            <a:off x="4035523" y="1411108"/>
            <a:ext cx="1777702" cy="3241691"/>
          </a:xfrm>
          <a:prstGeom prst="rect">
            <a:avLst/>
          </a:prstGeom>
          <a:scene3d>
            <a:camera prst="perspectiveRight">
              <a:rot lat="0" lon="19799998" rev="0"/>
            </a:camera>
            <a:lightRig rig="threePt" dir="t"/>
          </a:scene3d>
        </p:spPr>
      </p:pic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220072" y="4083918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907000" y="387464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Si se encuentra muy cerca al punto, el cajón de información le debe decir a cuánto está.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4161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563" t="26200" r="65356" b="8001"/>
          <a:stretch/>
        </p:blipFill>
        <p:spPr>
          <a:xfrm>
            <a:off x="3869542" y="1519758"/>
            <a:ext cx="1658421" cy="3056698"/>
          </a:xfrm>
          <a:prstGeom prst="rect">
            <a:avLst/>
          </a:prstGeom>
          <a:scene3d>
            <a:camera prst="perspectiveRight">
              <a:rot lat="0" lon="19799994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076056" y="2571750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760712" y="2421501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Cuando de </a:t>
            </a:r>
            <a:r>
              <a:rPr lang="es-ES" sz="1100" dirty="0" err="1" smtClean="0"/>
              <a:t>click</a:t>
            </a:r>
            <a:r>
              <a:rPr lang="es-ES" sz="1100" dirty="0" smtClean="0"/>
              <a:t> en el marcador de la persona, puede ver la dirección en la que se encuentra.</a:t>
            </a:r>
            <a:endParaRPr lang="es-CO" sz="1100" dirty="0"/>
          </a:p>
        </p:txBody>
      </p:sp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409932" y="1760415"/>
            <a:ext cx="2874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Deben implementarlo usando Google </a:t>
            </a:r>
            <a:r>
              <a:rPr lang="es-ES" dirty="0" err="1" smtClean="0"/>
              <a:t>Maps</a:t>
            </a:r>
            <a:r>
              <a:rPr lang="es-ES" dirty="0" smtClean="0"/>
              <a:t> SDK </a:t>
            </a:r>
            <a:r>
              <a:rPr lang="es-ES" dirty="0" err="1" smtClean="0"/>
              <a:t>for</a:t>
            </a:r>
            <a:r>
              <a:rPr lang="es-ES" dirty="0" smtClean="0"/>
              <a:t> Android</a:t>
            </a:r>
          </a:p>
          <a:p>
            <a:endParaRPr lang="es-ES" dirty="0"/>
          </a:p>
          <a:p>
            <a:r>
              <a:rPr lang="es-CO" dirty="0">
                <a:hlinkClick r:id="rId6"/>
              </a:rPr>
              <a:t>https://developers.google.com/maps/documentation/android-sdk/intro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25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Listeners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Listeners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43608" y="1491630"/>
            <a:ext cx="56166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GUI </a:t>
            </a:r>
            <a:r>
              <a:rPr lang="es-ES" dirty="0" err="1" smtClean="0"/>
              <a:t>Listeners</a:t>
            </a:r>
            <a:r>
              <a:rPr lang="es-CO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usuario</a:t>
            </a:r>
          </a:p>
          <a:p>
            <a:r>
              <a:rPr lang="es-ES" dirty="0"/>
              <a:t> </a:t>
            </a:r>
            <a:r>
              <a:rPr lang="es-ES" dirty="0" smtClean="0"/>
              <a:t>     </a:t>
            </a:r>
            <a:r>
              <a:rPr lang="es-ES" b="1" dirty="0" smtClean="0"/>
              <a:t>EJEMPLOS</a:t>
            </a:r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onClickListener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onItemClickListener</a:t>
            </a:r>
            <a:endParaRPr lang="es-ES" dirty="0"/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onTouchListener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onKeyListener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Listeners</a:t>
            </a:r>
            <a:r>
              <a:rPr lang="es-ES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sistema</a:t>
            </a:r>
          </a:p>
          <a:p>
            <a:r>
              <a:rPr lang="es-ES" dirty="0" smtClean="0"/>
              <a:t>      </a:t>
            </a:r>
            <a:r>
              <a:rPr lang="es-ES" b="1" dirty="0" smtClean="0"/>
              <a:t>EJEMPLOS</a:t>
            </a:r>
          </a:p>
          <a:p>
            <a:r>
              <a:rPr lang="es-ES" b="1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onActivityResult</a:t>
            </a:r>
            <a:endParaRPr lang="es-ES" dirty="0" smtClean="0"/>
          </a:p>
          <a:p>
            <a:r>
              <a:rPr lang="es-ES" b="1" dirty="0"/>
              <a:t>	</a:t>
            </a:r>
            <a:r>
              <a:rPr lang="es-ES" dirty="0">
                <a:solidFill>
                  <a:srgbClr val="0070C0"/>
                </a:solidFill>
              </a:rPr>
              <a:t>x</a:t>
            </a:r>
            <a:r>
              <a:rPr lang="es-ES" dirty="0"/>
              <a:t> </a:t>
            </a:r>
            <a:r>
              <a:rPr lang="es-ES" dirty="0" err="1" smtClean="0"/>
              <a:t>onRequestPermissionsResult</a:t>
            </a: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21839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Referenciación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19357" y="2532784"/>
            <a:ext cx="612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Button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boton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>
                <a:latin typeface="Consolas" panose="020B0609020204030204" pitchFamily="49" charset="0"/>
              </a:rPr>
              <a:t>(Button) </a:t>
            </a:r>
            <a:r>
              <a:rPr lang="en-US" sz="1600" dirty="0" err="1" smtClean="0">
                <a:latin typeface="Consolas" panose="020B0609020204030204" pitchFamily="49" charset="0"/>
              </a:rPr>
              <a:t>findViewById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R.id.boton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OnClickListener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92802" y="1607145"/>
            <a:ext cx="6124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boton</a:t>
            </a:r>
            <a:r>
              <a:rPr lang="en-US" sz="1200" dirty="0" smtClean="0">
                <a:latin typeface="Consolas" panose="020B0609020204030204" pitchFamily="49" charset="0"/>
              </a:rPr>
              <a:t> = </a:t>
            </a:r>
            <a:r>
              <a:rPr lang="en-US" sz="1200" dirty="0">
                <a:latin typeface="Consolas" panose="020B0609020204030204" pitchFamily="49" charset="0"/>
              </a:rPr>
              <a:t>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R.id.boton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latin typeface="Consolas" panose="020B0609020204030204" pitchFamily="49" charset="0"/>
              </a:rPr>
              <a:t>boton.setOnClickListener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View.OnClickListener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void </a:t>
            </a:r>
            <a:r>
              <a:rPr lang="en-US" sz="1200" dirty="0" err="1">
                <a:latin typeface="Consolas" panose="020B0609020204030204" pitchFamily="49" charset="0"/>
              </a:rPr>
              <a:t>onClick</a:t>
            </a:r>
            <a:r>
              <a:rPr lang="en-US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        </a:t>
            </a:r>
            <a:r>
              <a:rPr lang="en-US" sz="1200" i="1" dirty="0" err="1" smtClean="0">
                <a:latin typeface="Consolas" panose="020B0609020204030204" pitchFamily="49" charset="0"/>
              </a:rPr>
              <a:t>accion</a:t>
            </a:r>
            <a:r>
              <a:rPr lang="en-US" sz="1200" i="1" dirty="0" smtClean="0">
                <a:latin typeface="Consolas" panose="020B0609020204030204" pitchFamily="49" charset="0"/>
              </a:rPr>
              <a:t>(v</a:t>
            </a:r>
            <a:r>
              <a:rPr lang="en-US" sz="1200" i="1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3968" y="3604818"/>
            <a:ext cx="22906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Ejecuta el método acción cuando se toque el botón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971062" y="3543262"/>
            <a:ext cx="312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 smtClean="0"/>
              <a:t>!</a:t>
            </a:r>
            <a:endParaRPr lang="es-CO" sz="3600" dirty="0"/>
          </a:p>
        </p:txBody>
      </p:sp>
      <p:pic>
        <p:nvPicPr>
          <p:cNvPr id="13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92802" y="1419622"/>
            <a:ext cx="61246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Consolas" panose="020B0609020204030204" pitchFamily="49" charset="0"/>
              </a:rPr>
              <a:t>TextView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miText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 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R.id.miText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miText</a:t>
            </a:r>
            <a:r>
              <a:rPr lang="en-US" sz="1200" dirty="0" err="1" smtClean="0">
                <a:latin typeface="Consolas" panose="020B0609020204030204" pitchFamily="49" charset="0"/>
              </a:rPr>
              <a:t>.setOnTouchListener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OnTouchListener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</a:t>
            </a:r>
            <a:r>
              <a:rPr lang="en-US" sz="1200" dirty="0" err="1">
                <a:latin typeface="Consolas" panose="020B0609020204030204" pitchFamily="49" charset="0"/>
              </a:rPr>
              <a:t>boolean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onTouch</a:t>
            </a:r>
            <a:r>
              <a:rPr lang="en-US" sz="1200" dirty="0">
                <a:latin typeface="Consolas" panose="020B0609020204030204" pitchFamily="49" charset="0"/>
              </a:rPr>
              <a:t>(View v, </a:t>
            </a:r>
            <a:r>
              <a:rPr lang="en-US" sz="1200" dirty="0" err="1">
                <a:latin typeface="Consolas" panose="020B0609020204030204" pitchFamily="49" charset="0"/>
              </a:rPr>
              <a:t>MotionEvent</a:t>
            </a:r>
            <a:r>
              <a:rPr lang="en-US" sz="1200" dirty="0">
                <a:latin typeface="Consolas" panose="020B0609020204030204" pitchFamily="49" charset="0"/>
              </a:rPr>
              <a:t> event)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	 </a:t>
            </a:r>
            <a:r>
              <a:rPr lang="es-ES" sz="1200" dirty="0" err="1">
                <a:latin typeface="Consolas" panose="020B0609020204030204" pitchFamily="49" charset="0"/>
              </a:rPr>
              <a:t>switch</a:t>
            </a:r>
            <a:r>
              <a:rPr lang="es-ES" sz="1200" dirty="0">
                <a:latin typeface="Consolas" panose="020B0609020204030204" pitchFamily="49" charset="0"/>
              </a:rPr>
              <a:t> (</a:t>
            </a:r>
            <a:r>
              <a:rPr lang="es-ES" sz="1200" dirty="0" err="1">
                <a:latin typeface="Consolas" panose="020B0609020204030204" pitchFamily="49" charset="0"/>
              </a:rPr>
              <a:t>event.getAction</a:t>
            </a:r>
            <a:r>
              <a:rPr lang="es-ES" sz="1200" dirty="0">
                <a:latin typeface="Consolas" panose="020B0609020204030204" pitchFamily="49" charset="0"/>
              </a:rPr>
              <a:t>()) 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ACTION_DOWN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ACTION_MOVE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ACTION_UP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false;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} 	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}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Flecha en U 2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92802" y="1419622"/>
            <a:ext cx="6124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ACTION_DOWN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toca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r>
              <a:rPr lang="es-ES" sz="1200" dirty="0" smtClean="0">
                <a:latin typeface="Consolas" panose="020B0609020204030204" pitchFamily="49" charset="0"/>
              </a:rPr>
              <a:t>.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ACTION_MOVE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arrastra el dedo luego de ser tocado el View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ACTION_UP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Ocurre cuando se </a:t>
            </a:r>
            <a:r>
              <a:rPr lang="es-ES" sz="1200" dirty="0" smtClean="0">
                <a:latin typeface="Consolas" panose="020B0609020204030204" pitchFamily="49" charset="0"/>
              </a:rPr>
              <a:t>levanta el dedo y se deja de tocar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</p:txBody>
      </p:sp>
      <p:sp>
        <p:nvSpPr>
          <p:cNvPr id="15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echa en U 17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O-Them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O-Theme" id="{20182190-A49B-4539-8B8D-99DAED61407D}" vid="{177BBD3A-124E-465B-8A36-CCB2FD2F6C2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UAO-Theme</Template>
  <TotalTime>5530</TotalTime>
  <Words>1076</Words>
  <Application>Microsoft Office PowerPoint</Application>
  <PresentationFormat>Presentación en pantalla (16:9)</PresentationFormat>
  <Paragraphs>297</Paragraphs>
  <Slides>32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UAO-Theme</vt:lpstr>
      <vt:lpstr>Aplicaciones Móviles</vt:lpstr>
      <vt:lpstr>Referenciar Views</vt:lpstr>
      <vt:lpstr>Referenciar Views</vt:lpstr>
      <vt:lpstr>Listeners</vt:lpstr>
      <vt:lpstr>Listeners</vt:lpstr>
      <vt:lpstr>Referenciación</vt:lpstr>
      <vt:lpstr>OnClickListener</vt:lpstr>
      <vt:lpstr>OnTouchListener</vt:lpstr>
      <vt:lpstr>OnTouchListener</vt:lpstr>
      <vt:lpstr>OnTouchListener</vt:lpstr>
      <vt:lpstr>Intents</vt:lpstr>
      <vt:lpstr>Intent</vt:lpstr>
      <vt:lpstr>Intent</vt:lpstr>
      <vt:lpstr>Intent</vt:lpstr>
      <vt:lpstr>Intent</vt:lpstr>
      <vt:lpstr>Intents + callbacks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ACTIVIDAD EN CLASE</vt:lpstr>
      <vt:lpstr>RETO 1</vt:lpstr>
      <vt:lpstr>RETO 1: GOOGLE MAPS</vt:lpstr>
      <vt:lpstr>RETO 1: GOOGLE MAPS</vt:lpstr>
      <vt:lpstr>RETO 1: GOOGLE MAPS</vt:lpstr>
      <vt:lpstr>RETO 1: GOOGLE MAPS</vt:lpstr>
      <vt:lpstr>RETO 1: GOOGLE 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Nino</cp:lastModifiedBy>
  <cp:revision>95</cp:revision>
  <dcterms:modified xsi:type="dcterms:W3CDTF">2019-08-06T21:29:52Z</dcterms:modified>
</cp:coreProperties>
</file>